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67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950893"/>
            <a:ext cx="739140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200" b="1" dirty="0">
                <a:solidFill>
                  <a:srgbClr val="FF0066"/>
                </a:solidFill>
                <a:latin typeface="Book Antiqua" pitchFamily="18" charset="0"/>
              </a:rPr>
              <a:t>GOODS AND MONEY MARKET</a:t>
            </a:r>
          </a:p>
          <a:p>
            <a:pPr algn="ctr"/>
            <a:r>
              <a:rPr lang="en-IN" sz="2400" b="1" dirty="0">
                <a:solidFill>
                  <a:srgbClr val="000099"/>
                </a:solidFill>
                <a:latin typeface="Book Antiqua" pitchFamily="18" charset="0"/>
              </a:rPr>
              <a:t>LINKS BETWEEN GOODS &amp; MONEY MARKET</a:t>
            </a:r>
          </a:p>
          <a:p>
            <a:pPr algn="ctr"/>
            <a:endParaRPr lang="en-IN" sz="2400" b="1" dirty="0">
              <a:solidFill>
                <a:srgbClr val="000099"/>
              </a:solidFill>
              <a:latin typeface="Book Antiqua" pitchFamily="18" charset="0"/>
            </a:endParaRPr>
          </a:p>
          <a:p>
            <a:pPr algn="ctr"/>
            <a:endParaRPr lang="en-IN" sz="2400" b="1" dirty="0">
              <a:solidFill>
                <a:srgbClr val="000099"/>
              </a:solidFill>
              <a:latin typeface="Book Antiqua" pitchFamily="18" charset="0"/>
            </a:endParaRPr>
          </a:p>
          <a:p>
            <a:pPr algn="ctr"/>
            <a:endParaRPr lang="en-IN" sz="2400" b="1" dirty="0">
              <a:solidFill>
                <a:srgbClr val="000099"/>
              </a:solidFill>
              <a:latin typeface="Book Antiqua" pitchFamily="18" charset="0"/>
            </a:endParaRPr>
          </a:p>
          <a:p>
            <a:pPr algn="ctr"/>
            <a:endParaRPr lang="en-IN" sz="2400" b="1" dirty="0">
              <a:solidFill>
                <a:srgbClr val="000099"/>
              </a:solidFill>
              <a:latin typeface="Book Antiqua" pitchFamily="18" charset="0"/>
            </a:endParaRPr>
          </a:p>
          <a:p>
            <a:pPr algn="ctr"/>
            <a:endParaRPr lang="en-IN" sz="2400" b="1" dirty="0">
              <a:solidFill>
                <a:srgbClr val="000099"/>
              </a:solidFill>
              <a:latin typeface="Book Antiqua" pitchFamily="18" charset="0"/>
            </a:endParaRPr>
          </a:p>
          <a:p>
            <a:pPr algn="ctr"/>
            <a:endParaRPr lang="en-IN" sz="2400" b="1" dirty="0">
              <a:solidFill>
                <a:srgbClr val="000099"/>
              </a:solidFill>
              <a:latin typeface="Book Antiqua" pitchFamily="18" charset="0"/>
            </a:endParaRPr>
          </a:p>
          <a:p>
            <a:pPr algn="r"/>
            <a:r>
              <a:rPr lang="en-IN" sz="2400" b="1" i="1" dirty="0">
                <a:solidFill>
                  <a:srgbClr val="000099"/>
                </a:solidFill>
                <a:latin typeface="Book Antiqua" pitchFamily="18" charset="0"/>
              </a:rPr>
              <a:t>By</a:t>
            </a:r>
            <a:r>
              <a:rPr lang="en-IN" sz="2400" b="1" dirty="0">
                <a:solidFill>
                  <a:srgbClr val="000099"/>
                </a:solidFill>
                <a:latin typeface="Book Antiqua" pitchFamily="18" charset="0"/>
              </a:rPr>
              <a:t>:</a:t>
            </a:r>
          </a:p>
          <a:p>
            <a:pPr algn="r"/>
            <a:r>
              <a:rPr lang="en-IN" sz="2400" b="1" dirty="0">
                <a:solidFill>
                  <a:srgbClr val="7030A0"/>
                </a:solidFill>
                <a:latin typeface="Book Antiqua" pitchFamily="18" charset="0"/>
              </a:rPr>
              <a:t>Dr. </a:t>
            </a:r>
            <a:r>
              <a:rPr lang="en-IN" sz="2400" b="1" dirty="0" err="1">
                <a:solidFill>
                  <a:srgbClr val="7030A0"/>
                </a:solidFill>
                <a:latin typeface="Book Antiqua" pitchFamily="18" charset="0"/>
              </a:rPr>
              <a:t>Papinder</a:t>
            </a:r>
            <a:r>
              <a:rPr lang="en-IN" sz="2400" b="1" dirty="0">
                <a:solidFill>
                  <a:srgbClr val="7030A0"/>
                </a:solidFill>
                <a:latin typeface="Book Antiqua" pitchFamily="18" charset="0"/>
              </a:rPr>
              <a:t> Bhagat</a:t>
            </a:r>
          </a:p>
          <a:p>
            <a:pPr algn="r"/>
            <a:r>
              <a:rPr lang="en-IN" sz="2400" b="1" dirty="0">
                <a:solidFill>
                  <a:srgbClr val="7030A0"/>
                </a:solidFill>
                <a:latin typeface="Book Antiqua" pitchFamily="18" charset="0"/>
              </a:rPr>
              <a:t>Assistant Professor in Economics</a:t>
            </a:r>
          </a:p>
          <a:p>
            <a:pPr algn="r"/>
            <a:r>
              <a:rPr lang="en-IN" sz="2400" b="1" dirty="0">
                <a:solidFill>
                  <a:srgbClr val="7030A0"/>
                </a:solidFill>
                <a:latin typeface="Book Antiqua" pitchFamily="18" charset="0"/>
              </a:rPr>
              <a:t>Govt. Degree College, Basohli</a:t>
            </a:r>
            <a:endParaRPr lang="en-US" sz="2400" b="1" dirty="0">
              <a:solidFill>
                <a:srgbClr val="7030A0"/>
              </a:solidFill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60620" y="548390"/>
            <a:ext cx="749758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IN" sz="2800" b="1" dirty="0">
                <a:solidFill>
                  <a:srgbClr val="000099"/>
                </a:solidFill>
                <a:latin typeface="Book Antiqua" pitchFamily="18" charset="0"/>
              </a:rPr>
              <a:t>Goods Market and Money Market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IN" sz="2800" b="1" dirty="0">
                <a:latin typeface="Book Antiqua" pitchFamily="18" charset="0"/>
              </a:rPr>
              <a:t>By Goods Market, we mean all the buying and selling of goods and services.</a:t>
            </a:r>
            <a:endParaRPr lang="en-US" sz="2800" b="1" dirty="0">
              <a:latin typeface="Book Antiqua" pitchFamily="18" charset="0"/>
            </a:endParaRP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IN" sz="2800" b="1" dirty="0">
                <a:latin typeface="Book Antiqua" pitchFamily="18" charset="0"/>
              </a:rPr>
              <a:t>By Money Market, we mean the interaction between demand for money (</a:t>
            </a:r>
            <a:r>
              <a:rPr lang="en-IN" sz="2800" b="1" dirty="0" err="1">
                <a:latin typeface="Book Antiqua" pitchFamily="18" charset="0"/>
              </a:rPr>
              <a:t>Md</a:t>
            </a:r>
            <a:r>
              <a:rPr lang="en-IN" sz="2800" b="1" dirty="0">
                <a:latin typeface="Book Antiqua" pitchFamily="18" charset="0"/>
              </a:rPr>
              <a:t>) and the supply of money (Ms) (the size of the money stock) as set by the Federal Reserve working through the banking system.</a:t>
            </a:r>
            <a:endParaRPr lang="en-US" sz="2800" b="1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60620" y="548390"/>
            <a:ext cx="7497580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9625" indent="-809625" algn="just">
              <a:spcBef>
                <a:spcPts val="1200"/>
              </a:spcBef>
              <a:spcAft>
                <a:spcPts val="1200"/>
              </a:spcAft>
            </a:pPr>
            <a:r>
              <a:rPr lang="en-IN" sz="2800" b="1" dirty="0">
                <a:latin typeface="Book Antiqua" pitchFamily="18" charset="0"/>
              </a:rPr>
              <a:t>	</a:t>
            </a:r>
            <a:r>
              <a:rPr lang="en-IN" sz="2800" b="1" dirty="0">
                <a:solidFill>
                  <a:srgbClr val="000099"/>
                </a:solidFill>
                <a:latin typeface="Book Antiqua" pitchFamily="18" charset="0"/>
              </a:rPr>
              <a:t>Links between Goods and Money Markets</a:t>
            </a:r>
          </a:p>
          <a:p>
            <a:pPr marL="809625" indent="-809625" algn="just">
              <a:spcBef>
                <a:spcPts val="1200"/>
              </a:spcBef>
              <a:spcAft>
                <a:spcPts val="1200"/>
              </a:spcAft>
            </a:pPr>
            <a:r>
              <a:rPr lang="en-IN" sz="2800" b="1" dirty="0">
                <a:latin typeface="Book Antiqua" pitchFamily="18" charset="0"/>
              </a:rPr>
              <a:t>A.	The goods market determines income, which depends on planned investment (</a:t>
            </a:r>
            <a:r>
              <a:rPr lang="en-IN" sz="2800" b="1" dirty="0" err="1">
                <a:latin typeface="Book Antiqua" pitchFamily="18" charset="0"/>
              </a:rPr>
              <a:t>Ip</a:t>
            </a:r>
            <a:r>
              <a:rPr lang="en-IN" sz="2800" b="1" dirty="0">
                <a:latin typeface="Book Antiqua" pitchFamily="18" charset="0"/>
              </a:rPr>
              <a:t>). Planned investment in turn depends on the interest rate (r) (which is determined in the money market).</a:t>
            </a:r>
            <a:endParaRPr lang="en-US" sz="2800" b="1" dirty="0">
              <a:latin typeface="Book Antiqua" pitchFamily="18" charset="0"/>
            </a:endParaRPr>
          </a:p>
          <a:p>
            <a:pPr marL="809625" indent="-809625" algn="just">
              <a:spcBef>
                <a:spcPts val="1200"/>
              </a:spcBef>
              <a:spcAft>
                <a:spcPts val="1200"/>
              </a:spcAft>
            </a:pPr>
            <a:r>
              <a:rPr lang="en-IN" sz="2800" b="1" dirty="0">
                <a:latin typeface="Book Antiqua" pitchFamily="18" charset="0"/>
              </a:rPr>
              <a:t> B. 	The money market determines the interest rate where </a:t>
            </a:r>
            <a:r>
              <a:rPr lang="en-IN" sz="2800" b="1" dirty="0" err="1">
                <a:latin typeface="Book Antiqua" pitchFamily="18" charset="0"/>
              </a:rPr>
              <a:t>Md</a:t>
            </a:r>
            <a:r>
              <a:rPr lang="en-IN" sz="2800" b="1" dirty="0">
                <a:latin typeface="Book Antiqua" pitchFamily="18" charset="0"/>
              </a:rPr>
              <a:t>=Ms. The demand for money in the money market is affected by income (which is determined in the goods market).</a:t>
            </a:r>
            <a:endParaRPr lang="en-US" sz="2800" b="1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60620" y="548390"/>
            <a:ext cx="749758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  <a:spcAft>
                <a:spcPts val="1800"/>
              </a:spcAft>
            </a:pPr>
            <a:r>
              <a:rPr lang="en-IN" sz="2800" b="1" dirty="0">
                <a:latin typeface="Book Antiqua" pitchFamily="18" charset="0"/>
              </a:rPr>
              <a:t>Thus:</a:t>
            </a:r>
            <a:endParaRPr lang="en-US" sz="2800" b="1" dirty="0">
              <a:latin typeface="Book Antiqua" pitchFamily="18" charset="0"/>
            </a:endParaRPr>
          </a:p>
          <a:p>
            <a:pPr algn="just">
              <a:spcBef>
                <a:spcPts val="1200"/>
              </a:spcBef>
              <a:spcAft>
                <a:spcPts val="1800"/>
              </a:spcAft>
            </a:pPr>
            <a:r>
              <a:rPr lang="en-IN" sz="2800" b="1" dirty="0">
                <a:latin typeface="Book Antiqua" pitchFamily="18" charset="0"/>
              </a:rPr>
              <a:t>If something changes in goods markets and affects Y, this in turn will affect </a:t>
            </a:r>
            <a:r>
              <a:rPr lang="en-IN" sz="2800" b="1" dirty="0" err="1">
                <a:latin typeface="Book Antiqua" pitchFamily="18" charset="0"/>
              </a:rPr>
              <a:t>Md</a:t>
            </a:r>
            <a:r>
              <a:rPr lang="en-IN" sz="2800" b="1" dirty="0">
                <a:latin typeface="Book Antiqua" pitchFamily="18" charset="0"/>
              </a:rPr>
              <a:t> and hence affect r.</a:t>
            </a:r>
            <a:endParaRPr lang="en-US" sz="2800" b="1" dirty="0">
              <a:latin typeface="Book Antiqua" pitchFamily="18" charset="0"/>
            </a:endParaRPr>
          </a:p>
          <a:p>
            <a:pPr algn="just">
              <a:spcBef>
                <a:spcPts val="1200"/>
              </a:spcBef>
              <a:spcAft>
                <a:spcPts val="1800"/>
              </a:spcAft>
            </a:pPr>
            <a:r>
              <a:rPr lang="en-IN" sz="2800" b="1" dirty="0">
                <a:latin typeface="Book Antiqua" pitchFamily="18" charset="0"/>
              </a:rPr>
              <a:t>If something changes in money markets and affects r, this in turn will affect </a:t>
            </a:r>
            <a:r>
              <a:rPr lang="en-IN" sz="2800" b="1" dirty="0" err="1">
                <a:latin typeface="Book Antiqua" pitchFamily="18" charset="0"/>
              </a:rPr>
              <a:t>Ip</a:t>
            </a:r>
            <a:r>
              <a:rPr lang="en-IN" sz="2800" b="1" dirty="0">
                <a:latin typeface="Book Antiqua" pitchFamily="18" charset="0"/>
              </a:rPr>
              <a:t>, and hence affect Y.</a:t>
            </a:r>
            <a:endParaRPr lang="en-US" sz="2800" b="1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60620" y="548390"/>
            <a:ext cx="7497580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en-IN" sz="2800" b="1" dirty="0">
                <a:solidFill>
                  <a:srgbClr val="000099"/>
                </a:solidFill>
                <a:latin typeface="Book Antiqua" pitchFamily="18" charset="0"/>
              </a:rPr>
              <a:t>The links between these two markets are:</a:t>
            </a:r>
            <a:endParaRPr lang="en-US" sz="2800" b="1" dirty="0">
              <a:solidFill>
                <a:srgbClr val="000099"/>
              </a:solidFill>
              <a:latin typeface="Book Antiqua" pitchFamily="18" charset="0"/>
            </a:endParaRPr>
          </a:p>
          <a:p>
            <a:pPr algn="just" fontAlgn="base">
              <a:spcBef>
                <a:spcPts val="300"/>
              </a:spcBef>
              <a:spcAft>
                <a:spcPts val="300"/>
              </a:spcAft>
            </a:pPr>
            <a:r>
              <a:rPr lang="en-IN" sz="2800" b="1" dirty="0">
                <a:solidFill>
                  <a:srgbClr val="FF0000"/>
                </a:solidFill>
                <a:latin typeface="Book Antiqua" pitchFamily="18" charset="0"/>
              </a:rPr>
              <a:t>There is a link between investment and interest rate.</a:t>
            </a:r>
            <a:endParaRPr lang="en-US" sz="2800" b="1" dirty="0">
              <a:solidFill>
                <a:srgbClr val="FF0000"/>
              </a:solidFill>
              <a:latin typeface="Book Antiqua" pitchFamily="18" charset="0"/>
            </a:endParaRPr>
          </a:p>
          <a:p>
            <a:pPr algn="just" fontAlgn="base">
              <a:spcBef>
                <a:spcPts val="300"/>
              </a:spcBef>
              <a:spcAft>
                <a:spcPts val="300"/>
              </a:spcAft>
            </a:pPr>
            <a:r>
              <a:rPr lang="en-IN" sz="2800" b="1" dirty="0">
                <a:latin typeface="Book Antiqua" pitchFamily="18" charset="0"/>
              </a:rPr>
              <a:t>Investment is a negative function of rate of interest i.e., I=I(r) where as r is determined in the money market. Thus, money market influences goods market.</a:t>
            </a:r>
            <a:endParaRPr lang="en-US" sz="2800" b="1" dirty="0">
              <a:latin typeface="Book Antiqua" pitchFamily="18" charset="0"/>
            </a:endParaRPr>
          </a:p>
          <a:p>
            <a:pPr algn="just" fontAlgn="base">
              <a:spcBef>
                <a:spcPts val="300"/>
              </a:spcBef>
              <a:spcAft>
                <a:spcPts val="300"/>
              </a:spcAft>
            </a:pPr>
            <a:r>
              <a:rPr lang="en-IN" sz="2800" b="1" dirty="0">
                <a:solidFill>
                  <a:srgbClr val="FF0000"/>
                </a:solidFill>
                <a:latin typeface="Book Antiqua" pitchFamily="18" charset="0"/>
              </a:rPr>
              <a:t>Another link is between income and demand for money. </a:t>
            </a:r>
            <a:endParaRPr lang="en-US" sz="2800" b="1" dirty="0">
              <a:solidFill>
                <a:srgbClr val="FF0000"/>
              </a:solidFill>
              <a:latin typeface="Book Antiqua" pitchFamily="18" charset="0"/>
            </a:endParaRPr>
          </a:p>
          <a:p>
            <a:pPr algn="just" fontAlgn="base">
              <a:spcBef>
                <a:spcPts val="300"/>
              </a:spcBef>
              <a:spcAft>
                <a:spcPts val="300"/>
              </a:spcAft>
            </a:pPr>
            <a:r>
              <a:rPr lang="en-IN" sz="2800" b="1" dirty="0">
                <a:latin typeface="Book Antiqua" pitchFamily="18" charset="0"/>
              </a:rPr>
              <a:t>Demand for money (keeping interest rate constant) depends on income where as income is determined in the goods market. Thus, goods market influences money market.</a:t>
            </a:r>
            <a:endParaRPr lang="en-US" sz="2800" b="1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60620" y="548390"/>
            <a:ext cx="74975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r>
              <a:rPr lang="en-IN" sz="2800" b="1" dirty="0">
                <a:solidFill>
                  <a:srgbClr val="000099"/>
                </a:solidFill>
                <a:latin typeface="Book Antiqua" pitchFamily="18" charset="0"/>
              </a:rPr>
              <a:t>These two links can be shown in the following form:</a:t>
            </a:r>
            <a:endParaRPr lang="en-US" sz="2800" dirty="0">
              <a:solidFill>
                <a:srgbClr val="000099"/>
              </a:solidFill>
              <a:latin typeface="Book Antiqua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90600" y="1981201"/>
          <a:ext cx="7620000" cy="2461398"/>
        </p:xfrm>
        <a:graphic>
          <a:graphicData uri="http://schemas.openxmlformats.org/drawingml/2006/table">
            <a:tbl>
              <a:tblPr/>
              <a:tblGrid>
                <a:gridCol w="35024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75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9946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IN" sz="1800" b="1" dirty="0">
                          <a:solidFill>
                            <a:srgbClr val="000099"/>
                          </a:solidFill>
                          <a:latin typeface="Book Antiqua" pitchFamily="18" charset="0"/>
                          <a:ea typeface="Times New Roman"/>
                          <a:cs typeface="Mangal"/>
                        </a:rPr>
                        <a:t>In</a:t>
                      </a:r>
                      <a:r>
                        <a:rPr lang="en-IN" sz="1800" b="1" baseline="0" dirty="0">
                          <a:solidFill>
                            <a:srgbClr val="000099"/>
                          </a:solidFill>
                          <a:latin typeface="Book Antiqua" pitchFamily="18" charset="0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IN" sz="1800" b="1" dirty="0">
                          <a:solidFill>
                            <a:srgbClr val="000099"/>
                          </a:solidFill>
                          <a:latin typeface="Book Antiqua" pitchFamily="18" charset="0"/>
                          <a:ea typeface="Times New Roman"/>
                          <a:cs typeface="Mangal"/>
                        </a:rPr>
                        <a:t>Goods Market</a:t>
                      </a:r>
                      <a:endParaRPr lang="en-US" sz="1800" dirty="0">
                        <a:solidFill>
                          <a:srgbClr val="000099"/>
                        </a:solidFill>
                        <a:latin typeface="Book Antiqua" pitchFamily="18" charset="0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IN" sz="1800" b="1" dirty="0">
                          <a:solidFill>
                            <a:srgbClr val="000099"/>
                          </a:solidFill>
                          <a:latin typeface="Book Antiqua" pitchFamily="18" charset="0"/>
                          <a:ea typeface="Times New Roman"/>
                          <a:cs typeface="Mangal"/>
                        </a:rPr>
                        <a:t>In Money Market</a:t>
                      </a:r>
                      <a:endParaRPr lang="en-US" sz="1800" dirty="0">
                        <a:solidFill>
                          <a:srgbClr val="000099"/>
                        </a:solidFill>
                        <a:latin typeface="Book Antiqua" pitchFamily="18" charset="0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9253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IN" sz="1800" dirty="0">
                          <a:solidFill>
                            <a:srgbClr val="424142"/>
                          </a:solidFill>
                          <a:latin typeface="Book Antiqua" pitchFamily="18" charset="0"/>
                          <a:ea typeface="Times New Roman"/>
                          <a:cs typeface="Mangal"/>
                        </a:rPr>
                        <a:t>Y(income)=</a:t>
                      </a:r>
                      <a:r>
                        <a:rPr lang="en-IN" sz="1800" dirty="0" err="1">
                          <a:solidFill>
                            <a:srgbClr val="424142"/>
                          </a:solidFill>
                          <a:latin typeface="Book Antiqua" pitchFamily="18" charset="0"/>
                          <a:ea typeface="Times New Roman"/>
                          <a:cs typeface="Mangal"/>
                        </a:rPr>
                        <a:t>C+I</a:t>
                      </a:r>
                      <a:r>
                        <a:rPr lang="en-IN" sz="1800" dirty="0">
                          <a:solidFill>
                            <a:srgbClr val="424142"/>
                          </a:solidFill>
                          <a:latin typeface="Book Antiqua" pitchFamily="18" charset="0"/>
                          <a:ea typeface="Times New Roman"/>
                          <a:cs typeface="Mangal"/>
                        </a:rPr>
                        <a:t> (aggregate output)</a:t>
                      </a:r>
                      <a:endParaRPr lang="en-US" sz="1800" dirty="0">
                        <a:latin typeface="Book Antiqua" pitchFamily="18" charset="0"/>
                        <a:ea typeface="Times New Roman"/>
                        <a:cs typeface="Mangal"/>
                      </a:endParaRPr>
                    </a:p>
                    <a:p>
                      <a:pPr algn="ctr" fontAlgn="base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IN" sz="1800" dirty="0">
                          <a:solidFill>
                            <a:srgbClr val="424142"/>
                          </a:solidFill>
                          <a:latin typeface="Book Antiqua" pitchFamily="18" charset="0"/>
                          <a:ea typeface="Times New Roman"/>
                          <a:cs typeface="Mangal"/>
                        </a:rPr>
                        <a:t>Or  S=I</a:t>
                      </a:r>
                      <a:endParaRPr lang="en-US" sz="1800" dirty="0">
                        <a:latin typeface="Book Antiqua" pitchFamily="18" charset="0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IN" sz="1800" dirty="0">
                          <a:solidFill>
                            <a:srgbClr val="424142"/>
                          </a:solidFill>
                          <a:latin typeface="Book Antiqua" pitchFamily="18" charset="0"/>
                          <a:ea typeface="Times New Roman"/>
                          <a:cs typeface="Mangal"/>
                        </a:rPr>
                        <a:t>Demand for money(</a:t>
                      </a:r>
                      <a:r>
                        <a:rPr lang="en-IN" sz="1800" dirty="0" err="1">
                          <a:solidFill>
                            <a:srgbClr val="424142"/>
                          </a:solidFill>
                          <a:latin typeface="Book Antiqua" pitchFamily="18" charset="0"/>
                          <a:ea typeface="Times New Roman"/>
                          <a:cs typeface="Mangal"/>
                        </a:rPr>
                        <a:t>Md</a:t>
                      </a:r>
                      <a:r>
                        <a:rPr lang="en-IN" sz="1800" dirty="0">
                          <a:solidFill>
                            <a:srgbClr val="424142"/>
                          </a:solidFill>
                          <a:latin typeface="Book Antiqua" pitchFamily="18" charset="0"/>
                          <a:ea typeface="Times New Roman"/>
                          <a:cs typeface="Mangal"/>
                        </a:rPr>
                        <a:t>)=Supply of money(Ms)</a:t>
                      </a:r>
                      <a:endParaRPr lang="en-US" sz="1800" dirty="0">
                        <a:latin typeface="Book Antiqua" pitchFamily="18" charset="0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9946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IN" sz="1800">
                          <a:solidFill>
                            <a:srgbClr val="424142"/>
                          </a:solidFill>
                          <a:latin typeface="Book Antiqua" pitchFamily="18" charset="0"/>
                          <a:ea typeface="Times New Roman"/>
                          <a:cs typeface="Mangal"/>
                        </a:rPr>
                        <a:t>Determines Y</a:t>
                      </a:r>
                      <a:endParaRPr lang="en-US" sz="1800">
                        <a:latin typeface="Book Antiqua" pitchFamily="18" charset="0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IN" sz="1800" dirty="0">
                          <a:solidFill>
                            <a:srgbClr val="424142"/>
                          </a:solidFill>
                          <a:latin typeface="Book Antiqua" pitchFamily="18" charset="0"/>
                          <a:ea typeface="Times New Roman"/>
                          <a:cs typeface="Mangal"/>
                        </a:rPr>
                        <a:t>Determines r</a:t>
                      </a:r>
                      <a:endParaRPr lang="en-US" sz="1800" dirty="0">
                        <a:latin typeface="Book Antiqua" pitchFamily="18" charset="0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946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IN" sz="1800" dirty="0">
                          <a:solidFill>
                            <a:srgbClr val="424142"/>
                          </a:solidFill>
                          <a:latin typeface="Book Antiqua" pitchFamily="18" charset="0"/>
                          <a:ea typeface="Times New Roman"/>
                          <a:cs typeface="Mangal"/>
                        </a:rPr>
                        <a:t>I depends on r</a:t>
                      </a:r>
                      <a:endParaRPr lang="en-US" sz="1800" dirty="0">
                        <a:latin typeface="Book Antiqua" pitchFamily="18" charset="0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IN" sz="1800" dirty="0" err="1">
                          <a:solidFill>
                            <a:srgbClr val="424142"/>
                          </a:solidFill>
                          <a:latin typeface="Book Antiqua" pitchFamily="18" charset="0"/>
                          <a:ea typeface="Times New Roman"/>
                          <a:cs typeface="Mangal"/>
                        </a:rPr>
                        <a:t>Md</a:t>
                      </a:r>
                      <a:r>
                        <a:rPr lang="en-IN" sz="1800" dirty="0">
                          <a:solidFill>
                            <a:srgbClr val="424142"/>
                          </a:solidFill>
                          <a:latin typeface="Book Antiqua" pitchFamily="18" charset="0"/>
                          <a:ea typeface="Times New Roman"/>
                          <a:cs typeface="Mangal"/>
                        </a:rPr>
                        <a:t> depends on Y</a:t>
                      </a:r>
                      <a:endParaRPr lang="en-US" sz="1800" dirty="0">
                        <a:latin typeface="Book Antiqua" pitchFamily="18" charset="0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724400" y="5348990"/>
            <a:ext cx="354552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Thanks….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370</Words>
  <Application>Microsoft Office PowerPoint</Application>
  <PresentationFormat>On-screen Show (4:3)</PresentationFormat>
  <Paragraphs>37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Book Antiqua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RKManhas</dc:creator>
  <cp:lastModifiedBy>hp</cp:lastModifiedBy>
  <cp:revision>6</cp:revision>
  <dcterms:created xsi:type="dcterms:W3CDTF">2006-08-16T00:00:00Z</dcterms:created>
  <dcterms:modified xsi:type="dcterms:W3CDTF">2021-02-27T15:19:23Z</dcterms:modified>
</cp:coreProperties>
</file>