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72" r:id="rId8"/>
    <p:sldId id="278" r:id="rId9"/>
    <p:sldId id="271" r:id="rId10"/>
    <p:sldId id="274" r:id="rId11"/>
    <p:sldId id="275" r:id="rId12"/>
    <p:sldId id="276" r:id="rId13"/>
    <p:sldId id="27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68" autoAdjust="0"/>
  </p:normalViewPr>
  <p:slideViewPr>
    <p:cSldViewPr>
      <p:cViewPr varScale="1">
        <p:scale>
          <a:sx n="79" d="100"/>
          <a:sy n="79" d="100"/>
        </p:scale>
        <p:origin x="17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950893"/>
            <a:ext cx="73914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b="1" dirty="0">
                <a:solidFill>
                  <a:srgbClr val="FF0066"/>
                </a:solidFill>
                <a:latin typeface="Book Antiqua" pitchFamily="18" charset="0"/>
              </a:rPr>
              <a:t>GOODS MARKET EQUILIBRIUM</a:t>
            </a:r>
            <a:endParaRPr lang="en-US" sz="3200" dirty="0">
              <a:solidFill>
                <a:srgbClr val="FF0066"/>
              </a:solidFill>
              <a:latin typeface="Book Antiqua" pitchFamily="18" charset="0"/>
            </a:endParaRPr>
          </a:p>
          <a:p>
            <a:pPr algn="ctr"/>
            <a:r>
              <a:rPr lang="en-IN" sz="3200" b="1" dirty="0">
                <a:solidFill>
                  <a:srgbClr val="000099"/>
                </a:solidFill>
                <a:latin typeface="Book Antiqua" pitchFamily="18" charset="0"/>
              </a:rPr>
              <a:t>The Derivation of the IS Curve</a:t>
            </a:r>
            <a:endParaRPr lang="en-IN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ctr"/>
            <a:endParaRPr lang="en-IN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ctr"/>
            <a:endParaRPr lang="en-IN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ctr"/>
            <a:endParaRPr lang="en-IN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ctr"/>
            <a:endParaRPr lang="en-IN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ctr"/>
            <a:endParaRPr lang="en-IN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ctr"/>
            <a:endParaRPr lang="en-IN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r"/>
            <a:r>
              <a:rPr lang="en-IN" sz="2400" b="1" i="1" dirty="0">
                <a:solidFill>
                  <a:srgbClr val="000099"/>
                </a:solidFill>
                <a:latin typeface="Book Antiqua" pitchFamily="18" charset="0"/>
              </a:rPr>
              <a:t>By</a:t>
            </a:r>
            <a:r>
              <a:rPr lang="en-IN" sz="2400" b="1" dirty="0">
                <a:solidFill>
                  <a:srgbClr val="000099"/>
                </a:solidFill>
                <a:latin typeface="Book Antiqua" pitchFamily="18" charset="0"/>
              </a:rPr>
              <a:t>:</a:t>
            </a:r>
          </a:p>
          <a:p>
            <a:pPr algn="r"/>
            <a:r>
              <a:rPr lang="en-IN" sz="2400" b="1" dirty="0">
                <a:solidFill>
                  <a:srgbClr val="7030A0"/>
                </a:solidFill>
                <a:latin typeface="Book Antiqua" pitchFamily="18" charset="0"/>
              </a:rPr>
              <a:t>Dr. </a:t>
            </a:r>
            <a:r>
              <a:rPr lang="en-IN" sz="2400" b="1" dirty="0" err="1">
                <a:solidFill>
                  <a:srgbClr val="7030A0"/>
                </a:solidFill>
                <a:latin typeface="Book Antiqua" pitchFamily="18" charset="0"/>
              </a:rPr>
              <a:t>Papinder</a:t>
            </a:r>
            <a:r>
              <a:rPr lang="en-IN" sz="2400" b="1" dirty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en-IN" sz="2400" b="1" dirty="0" err="1">
                <a:solidFill>
                  <a:srgbClr val="7030A0"/>
                </a:solidFill>
                <a:latin typeface="Book Antiqua" pitchFamily="18" charset="0"/>
              </a:rPr>
              <a:t>Bhagat</a:t>
            </a:r>
            <a:endParaRPr lang="en-IN" sz="2400" b="1" dirty="0">
              <a:solidFill>
                <a:srgbClr val="7030A0"/>
              </a:solidFill>
              <a:latin typeface="Book Antiqua" pitchFamily="18" charset="0"/>
            </a:endParaRPr>
          </a:p>
          <a:p>
            <a:pPr algn="r"/>
            <a:r>
              <a:rPr lang="en-IN" sz="2400" b="1" dirty="0">
                <a:solidFill>
                  <a:srgbClr val="7030A0"/>
                </a:solidFill>
                <a:latin typeface="Book Antiqua" pitchFamily="18" charset="0"/>
              </a:rPr>
              <a:t>Assistant Professor in Economics</a:t>
            </a:r>
          </a:p>
          <a:p>
            <a:pPr algn="r"/>
            <a:r>
              <a:rPr lang="en-IN" sz="2400" b="1" dirty="0">
                <a:solidFill>
                  <a:srgbClr val="7030A0"/>
                </a:solidFill>
                <a:latin typeface="Book Antiqua" pitchFamily="18" charset="0"/>
              </a:rPr>
              <a:t>Govt. Degree College, Basohli</a:t>
            </a:r>
            <a:endParaRPr lang="en-US" sz="24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b="1" dirty="0">
                <a:latin typeface="Book Antiqua" pitchFamily="18" charset="0"/>
              </a:rPr>
              <a:t>Let us consider linear rat of interest 4 % then investment in Part A will increase to </a:t>
            </a:r>
            <a:r>
              <a:rPr lang="en-IN" sz="2800" b="1" dirty="0" err="1">
                <a:latin typeface="Book Antiqua" pitchFamily="18" charset="0"/>
              </a:rPr>
              <a:t>Rs</a:t>
            </a:r>
            <a:r>
              <a:rPr lang="en-IN" sz="2800" b="1" dirty="0">
                <a:latin typeface="Book Antiqua" pitchFamily="18" charset="0"/>
              </a:rPr>
              <a:t>. 50 which yield an income level of </a:t>
            </a:r>
            <a:r>
              <a:rPr lang="en-IN" sz="2800" b="1" dirty="0" err="1">
                <a:latin typeface="Book Antiqua" pitchFamily="18" charset="0"/>
              </a:rPr>
              <a:t>Rs</a:t>
            </a:r>
            <a:r>
              <a:rPr lang="en-IN" sz="2800" b="1" dirty="0">
                <a:latin typeface="Book Antiqua" pitchFamily="18" charset="0"/>
              </a:rPr>
              <a:t>. 300 in part C. </a:t>
            </a:r>
            <a:r>
              <a:rPr lang="en-IN" sz="2800" b="1">
                <a:latin typeface="Book Antiqua" pitchFamily="18" charset="0"/>
              </a:rPr>
              <a:t>Therefore, </a:t>
            </a:r>
            <a:r>
              <a:rPr lang="en-IN" sz="2800" b="1" dirty="0">
                <a:latin typeface="Book Antiqua" pitchFamily="18" charset="0"/>
              </a:rPr>
              <a:t>Y of </a:t>
            </a:r>
            <a:r>
              <a:rPr lang="en-IN" sz="2800" b="1" dirty="0" err="1">
                <a:latin typeface="Book Antiqua" pitchFamily="18" charset="0"/>
              </a:rPr>
              <a:t>Rs</a:t>
            </a:r>
            <a:r>
              <a:rPr lang="en-IN" sz="2800" b="1" dirty="0">
                <a:latin typeface="Book Antiqua" pitchFamily="18" charset="0"/>
              </a:rPr>
              <a:t>. 300 and r of 4% is another combination of IS curve. Likewise, we can trace out other combinations also. If we connect all these point we get IS curve.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b="1" dirty="0">
                <a:latin typeface="Book Antiqua" pitchFamily="18" charset="0"/>
              </a:rPr>
              <a:t>There is not as single level of income at which S= I but separate level for each separate rate of interest rate. Higher will be the r, lower will be income level at which S=I. It implies that higher r signifies low I. Lower I through multiplier effect means a low Y. Alternatively low Y means low S. Goods market requires S=I. Low S means low I. A low I is because of higher r. Every combination on IS curve are equally possible equilibrium combination of Y and r in goods market. 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b="1" dirty="0">
                <a:latin typeface="Book Antiqua" pitchFamily="18" charset="0"/>
              </a:rPr>
              <a:t>Identifying every equilibrium combination does not imply that actual combination in every period will be one and same. There may be disequilibrium in products market.</a:t>
            </a:r>
            <a:endParaRPr lang="en-US" sz="2800" b="1" dirty="0">
              <a:latin typeface="Book Antiqua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sz="2800" b="1" dirty="0">
                <a:latin typeface="Book Antiqua" pitchFamily="18" charset="0"/>
              </a:rPr>
              <a:t>	Let us consider actual combination of Y </a:t>
            </a:r>
            <a:r>
              <a:rPr lang="en-IN" sz="2800" b="1" dirty="0" err="1">
                <a:latin typeface="Book Antiqua" pitchFamily="18" charset="0"/>
              </a:rPr>
              <a:t>Rs</a:t>
            </a:r>
            <a:r>
              <a:rPr lang="en-IN" sz="2800" b="1" dirty="0">
                <a:latin typeface="Book Antiqua" pitchFamily="18" charset="0"/>
              </a:rPr>
              <a:t>. 300 and r is 6% as shown by point E’ in part D of the figure. At the level of income </a:t>
            </a:r>
            <a:r>
              <a:rPr lang="en-IN" sz="2800" b="1" dirty="0" err="1">
                <a:latin typeface="Book Antiqua" pitchFamily="18" charset="0"/>
              </a:rPr>
              <a:t>Rs</a:t>
            </a:r>
            <a:r>
              <a:rPr lang="en-IN" sz="2800" b="1" dirty="0">
                <a:latin typeface="Book Antiqua" pitchFamily="18" charset="0"/>
              </a:rPr>
              <a:t>. 300. S will equal to I only at the rate of interest 4%. Given income level of </a:t>
            </a:r>
            <a:r>
              <a:rPr lang="en-IN" sz="2800" b="1" dirty="0" err="1">
                <a:latin typeface="Book Antiqua" pitchFamily="18" charset="0"/>
              </a:rPr>
              <a:t>Rs</a:t>
            </a:r>
            <a:r>
              <a:rPr lang="en-IN" sz="2800" b="1" dirty="0">
                <a:latin typeface="Book Antiqua" pitchFamily="18" charset="0"/>
              </a:rPr>
              <a:t>. 300 signifies at an rate of interest 4%, S must exceed I as I will be smaller at higher than 4% rate of interest but S will be unchanged S depend on Y  which remains unchanged of </a:t>
            </a:r>
            <a:r>
              <a:rPr lang="en-IN" sz="2800" b="1" dirty="0" err="1">
                <a:latin typeface="Book Antiqua" pitchFamily="18" charset="0"/>
              </a:rPr>
              <a:t>Rs</a:t>
            </a:r>
            <a:r>
              <a:rPr lang="en-IN" sz="2800" b="1" dirty="0">
                <a:latin typeface="Book Antiqua" pitchFamily="18" charset="0"/>
              </a:rPr>
              <a:t>. 300. 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sz="2600" b="1" dirty="0">
                <a:latin typeface="Book Antiqua" pitchFamily="18" charset="0"/>
              </a:rPr>
              <a:t>Combination of Y=300 and r=6% is also disequilibrium from another angle that is at r=6%, S will equal to I only at an income level of </a:t>
            </a:r>
            <a:r>
              <a:rPr lang="en-IN" sz="2600" b="1" dirty="0" err="1">
                <a:latin typeface="Book Antiqua" pitchFamily="18" charset="0"/>
              </a:rPr>
              <a:t>Rs</a:t>
            </a:r>
            <a:r>
              <a:rPr lang="en-IN" sz="2600" b="1" dirty="0">
                <a:latin typeface="Book Antiqua" pitchFamily="18" charset="0"/>
              </a:rPr>
              <a:t>. 250. So at available combination of Y &amp;r ( at point E’) S must be greater than I as S will be more at the income level of </a:t>
            </a:r>
            <a:r>
              <a:rPr lang="en-IN" sz="2600" b="1" dirty="0" err="1">
                <a:latin typeface="Book Antiqua" pitchFamily="18" charset="0"/>
              </a:rPr>
              <a:t>Rs</a:t>
            </a:r>
            <a:r>
              <a:rPr lang="en-IN" sz="2600" b="1" dirty="0">
                <a:latin typeface="Book Antiqua" pitchFamily="18" charset="0"/>
              </a:rPr>
              <a:t> 300, but I will remain same. I depends on r which is here unchanged at 6%.Any point on right of IS curve shows disequilibrium </a:t>
            </a:r>
            <a:r>
              <a:rPr lang="en-IN" sz="2600" b="1" dirty="0" err="1">
                <a:latin typeface="Book Antiqua" pitchFamily="18" charset="0"/>
              </a:rPr>
              <a:t>i.e</a:t>
            </a:r>
            <a:r>
              <a:rPr lang="en-IN" sz="2600" b="1" dirty="0">
                <a:latin typeface="Book Antiqua" pitchFamily="18" charset="0"/>
              </a:rPr>
              <a:t> S is more than I and Y is more than </a:t>
            </a:r>
            <a:r>
              <a:rPr lang="en-IN" sz="2600" b="1" dirty="0" err="1">
                <a:latin typeface="Book Antiqua" pitchFamily="18" charset="0"/>
              </a:rPr>
              <a:t>C+I</a:t>
            </a:r>
            <a:r>
              <a:rPr lang="en-IN" sz="2600" b="1" dirty="0">
                <a:latin typeface="Book Antiqua" pitchFamily="18" charset="0"/>
              </a:rPr>
              <a:t>.</a:t>
            </a:r>
            <a:endParaRPr lang="en-US" sz="2600" b="1" dirty="0">
              <a:latin typeface="Book Antiqua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sz="2600" b="1" dirty="0">
                <a:latin typeface="Book Antiqua" pitchFamily="18" charset="0"/>
              </a:rPr>
              <a:t>Similarly, any point on left of IS curve also shows disequilibrium where I&gt;S and </a:t>
            </a:r>
            <a:r>
              <a:rPr lang="en-IN" sz="2600" b="1" dirty="0" err="1">
                <a:latin typeface="Book Antiqua" pitchFamily="18" charset="0"/>
              </a:rPr>
              <a:t>C+I</a:t>
            </a:r>
            <a:r>
              <a:rPr lang="en-IN" sz="2600" b="1" dirty="0">
                <a:latin typeface="Book Antiqua" pitchFamily="18" charset="0"/>
              </a:rPr>
              <a:t> &gt;Y. Alternately, aggregate spending on the product is more than aggregate output of the goods.</a:t>
            </a:r>
            <a:endParaRPr lang="en-US" sz="26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24400" y="5348990"/>
            <a:ext cx="354552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Thanks….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b="1" dirty="0">
                <a:solidFill>
                  <a:srgbClr val="000099"/>
                </a:solidFill>
                <a:latin typeface="Book Antiqua" pitchFamily="18" charset="0"/>
              </a:rPr>
              <a:t>The Derivation of the IS Curve</a:t>
            </a:r>
            <a:endParaRPr lang="en-US" sz="2800" b="1" dirty="0">
              <a:solidFill>
                <a:srgbClr val="000099"/>
              </a:solidFill>
              <a:latin typeface="Book Antiqua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sz="2800" b="1" dirty="0">
                <a:latin typeface="Book Antiqua" pitchFamily="18" charset="0"/>
              </a:rPr>
              <a:t>The goods market is in equilibrium when aggregate demand (</a:t>
            </a:r>
            <a:r>
              <a:rPr lang="en-IN" sz="2800" b="1" dirty="0" err="1">
                <a:latin typeface="Book Antiqua" pitchFamily="18" charset="0"/>
              </a:rPr>
              <a:t>C+I</a:t>
            </a:r>
            <a:r>
              <a:rPr lang="en-IN" sz="2800" b="1" dirty="0">
                <a:latin typeface="Book Antiqua" pitchFamily="18" charset="0"/>
              </a:rPr>
              <a:t>) is equal to income (Y) and planed Investment (I) is equal to planned saving (S) which mean equilibrium in Product market  Requires.</a:t>
            </a:r>
            <a:endParaRPr lang="en-US" sz="2800" b="1" dirty="0">
              <a:latin typeface="Book Antiqua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IN" sz="2800" b="1" dirty="0">
                <a:latin typeface="Book Antiqua" pitchFamily="18" charset="0"/>
              </a:rPr>
              <a:t>Y=C+1</a:t>
            </a:r>
            <a:endParaRPr lang="en-US" sz="2800" b="1" dirty="0">
              <a:latin typeface="Book Antiqua" pitchFamily="18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IN" sz="2800" b="1" dirty="0">
                <a:latin typeface="Book Antiqua" pitchFamily="18" charset="0"/>
              </a:rPr>
              <a:t>S = I</a:t>
            </a:r>
            <a:endParaRPr lang="en-US" sz="2800" b="1" dirty="0">
              <a:latin typeface="Book Antiqua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sz="2800" b="1" dirty="0">
                <a:latin typeface="Book Antiqua" pitchFamily="18" charset="0"/>
              </a:rPr>
              <a:t>Equilibrium between S = I is influenced by consumption, saving and investment function. 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1"/>
            <a:ext cx="7543800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b="1" dirty="0">
                <a:solidFill>
                  <a:srgbClr val="000099"/>
                </a:solidFill>
                <a:latin typeface="Book Antiqua" pitchFamily="18" charset="0"/>
              </a:rPr>
              <a:t>Following equations explains goods market equilibrium:</a:t>
            </a:r>
            <a:endParaRPr lang="en-US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b="1" dirty="0">
                <a:latin typeface="Book Antiqua" pitchFamily="18" charset="0"/>
              </a:rPr>
              <a:t>Consumption function 	C=C(Y)</a:t>
            </a:r>
            <a:endParaRPr lang="en-US" sz="2400" b="1" dirty="0">
              <a:latin typeface="Book Antiqua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b="1" dirty="0">
                <a:latin typeface="Book Antiqua" pitchFamily="18" charset="0"/>
              </a:rPr>
              <a:t>Investment function 	I = I(r)</a:t>
            </a:r>
            <a:endParaRPr lang="en-US" sz="2400" b="1" dirty="0">
              <a:latin typeface="Book Antiqua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b="1" dirty="0">
                <a:latin typeface="Book Antiqua" pitchFamily="18" charset="0"/>
              </a:rPr>
              <a:t>Equilibrium situation is 	Y = C(Y) +I(r)</a:t>
            </a:r>
            <a:endParaRPr lang="en-US" sz="2400" b="1" dirty="0">
              <a:latin typeface="Book Antiqua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sz="2400" b="1" dirty="0">
                <a:solidFill>
                  <a:srgbClr val="000099"/>
                </a:solidFill>
                <a:latin typeface="Book Antiqua" pitchFamily="18" charset="0"/>
              </a:rPr>
              <a:t>From saving investment approach, following equilibrium is obtained at  </a:t>
            </a:r>
            <a:endParaRPr lang="en-US" sz="2400" b="1" dirty="0">
              <a:solidFill>
                <a:srgbClr val="000099"/>
              </a:solidFill>
              <a:latin typeface="Book Antiqua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b="1" dirty="0">
                <a:latin typeface="Book Antiqua" pitchFamily="18" charset="0"/>
              </a:rPr>
              <a:t>Saving function  		S = S (Y) 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N" sz="2400" b="1" dirty="0">
                <a:latin typeface="Book Antiqua" pitchFamily="18" charset="0"/>
              </a:rPr>
              <a:t>Investment function 	I = I(r) </a:t>
            </a:r>
            <a:endParaRPr lang="en-US" sz="2400" b="1" dirty="0">
              <a:latin typeface="Book Antiqua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sz="2400" b="1" dirty="0">
                <a:latin typeface="Book Antiqua" pitchFamily="18" charset="0"/>
              </a:rPr>
              <a:t>Equilibrium situation is	S (Y) = I(r)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sz="2400" b="1" dirty="0">
                <a:latin typeface="Book Antiqua" pitchFamily="18" charset="0"/>
              </a:rPr>
              <a:t>These sets of equations have been graphically presented in below figure.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304800"/>
            <a:ext cx="74975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sz="2400" b="1" dirty="0">
                <a:solidFill>
                  <a:schemeClr val="bg2">
                    <a:lumMod val="50000"/>
                  </a:schemeClr>
                </a:solidFill>
                <a:latin typeface="Book Antiqua" pitchFamily="18" charset="0"/>
              </a:rPr>
              <a:t>Before explaining the whole figure, it necessary to explain each part separately </a:t>
            </a:r>
            <a:endParaRPr lang="en-US" sz="2400" b="1" dirty="0">
              <a:solidFill>
                <a:schemeClr val="bg2">
                  <a:lumMod val="50000"/>
                </a:schemeClr>
              </a:solidFill>
              <a:latin typeface="Book Antiqua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IN" sz="2400" b="1" dirty="0">
                <a:latin typeface="Book Antiqua" pitchFamily="18" charset="0"/>
              </a:rPr>
              <a:t>Part A provides investment spending schedule. It indicates that investment spending is a negative function of rate of interest. If rate of interest rises, investment falls and vice versa.</a:t>
            </a:r>
            <a:endParaRPr lang="en-US" sz="2400" b="1" dirty="0">
              <a:latin typeface="Book Antiqua" pitchFamily="18" charset="0"/>
            </a:endParaRPr>
          </a:p>
        </p:txBody>
      </p:sp>
      <p:pic>
        <p:nvPicPr>
          <p:cNvPr id="7" name="Picture 6" descr="Diagram, engineering drawing&#10;&#10;Description automatically generated">
            <a:extLst>
              <a:ext uri="{FF2B5EF4-FFF2-40B4-BE49-F238E27FC236}">
                <a16:creationId xmlns:a16="http://schemas.microsoft.com/office/drawing/2014/main" id="{FE186183-1948-4FC3-AE1F-CCA8BAC6A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091" y="2667000"/>
            <a:ext cx="4210638" cy="37819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2400" b="1" dirty="0">
                <a:latin typeface="Book Antiqua" pitchFamily="18" charset="0"/>
              </a:rPr>
              <a:t>Part B shows planned investment is equal to planned savings which is expressed by 45˚angle line starting from the point of origin. Planned investment is measured along X-axis and planed saving along Y-axis. </a:t>
            </a:r>
            <a:endParaRPr lang="en-US" sz="2400" b="1" dirty="0">
              <a:latin typeface="Book Antiqua" pitchFamily="18" charset="0"/>
            </a:endParaRPr>
          </a:p>
        </p:txBody>
      </p:sp>
      <p:pic>
        <p:nvPicPr>
          <p:cNvPr id="4" name="Picture 3" descr="C:\Users\Acer\Downloads\IMG_20210223_215711.jpg"/>
          <p:cNvPicPr/>
          <p:nvPr/>
        </p:nvPicPr>
        <p:blipFill>
          <a:blip r:embed="rId2" cstate="print"/>
          <a:srcRect l="42023" b="50000"/>
          <a:stretch>
            <a:fillRect/>
          </a:stretch>
        </p:blipFill>
        <p:spPr bwMode="auto">
          <a:xfrm>
            <a:off x="2392045" y="2514600"/>
            <a:ext cx="4084955" cy="3957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2800" b="1" dirty="0">
                <a:latin typeface="Book Antiqua" pitchFamily="18" charset="0"/>
              </a:rPr>
              <a:t>Part C showing saving function that savings varies directly with income </a:t>
            </a:r>
            <a:endParaRPr lang="en-US" sz="2800" b="1" dirty="0">
              <a:latin typeface="Book Antiqu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524000"/>
            <a:ext cx="45243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IN" sz="2800" b="1" dirty="0">
                <a:latin typeface="Book Antiqua" pitchFamily="18" charset="0"/>
              </a:rPr>
              <a:t>Part D showing IS curve i.e. goods market equilibrium.</a:t>
            </a:r>
            <a:endParaRPr lang="en-US" sz="2800" b="1" dirty="0">
              <a:latin typeface="Book Antiqu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7800"/>
            <a:ext cx="45243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609599"/>
            <a:ext cx="5715000" cy="586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743200" y="1524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rgbClr val="FF0000"/>
                </a:solidFill>
              </a:rPr>
              <a:t>Derivation of IS Curve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0620" y="548390"/>
            <a:ext cx="74975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800" b="1" dirty="0">
                <a:latin typeface="Book Antiqua" pitchFamily="18" charset="0"/>
              </a:rPr>
              <a:t>Let us consider that interest rate is 6% in Part A of the figure. It shows investment is Rs. 40 per unit. In part B to justify equality between S and I, saving should be equal to </a:t>
            </a:r>
            <a:r>
              <a:rPr lang="en-IN" sz="2800" b="1" dirty="0" err="1">
                <a:latin typeface="Book Antiqua" pitchFamily="18" charset="0"/>
              </a:rPr>
              <a:t>Rs</a:t>
            </a:r>
            <a:r>
              <a:rPr lang="en-IN" sz="2800" b="1" dirty="0">
                <a:latin typeface="Book Antiqua" pitchFamily="18" charset="0"/>
              </a:rPr>
              <a:t>. 40 as shown along Y-axis. In part C saving will be </a:t>
            </a:r>
            <a:r>
              <a:rPr lang="en-IN" sz="2800" b="1" dirty="0" err="1">
                <a:latin typeface="Book Antiqua" pitchFamily="18" charset="0"/>
              </a:rPr>
              <a:t>Rs</a:t>
            </a:r>
            <a:r>
              <a:rPr lang="en-IN" sz="2800" b="1" dirty="0">
                <a:latin typeface="Book Antiqua" pitchFamily="18" charset="0"/>
              </a:rPr>
              <a:t>. 40 only at the level of income </a:t>
            </a:r>
            <a:r>
              <a:rPr lang="en-IN" sz="2800" b="1" dirty="0" err="1">
                <a:latin typeface="Book Antiqua" pitchFamily="18" charset="0"/>
              </a:rPr>
              <a:t>Rs</a:t>
            </a:r>
            <a:r>
              <a:rPr lang="en-IN" sz="2800" b="1" dirty="0">
                <a:latin typeface="Book Antiqua" pitchFamily="18" charset="0"/>
              </a:rPr>
              <a:t>. 250. Thereafter, bringing together Y of </a:t>
            </a:r>
            <a:r>
              <a:rPr lang="en-IN" sz="2800" b="1" dirty="0" err="1">
                <a:latin typeface="Book Antiqua" pitchFamily="18" charset="0"/>
              </a:rPr>
              <a:t>Rs</a:t>
            </a:r>
            <a:r>
              <a:rPr lang="en-IN" sz="2800" b="1" dirty="0">
                <a:latin typeface="Book Antiqua" pitchFamily="18" charset="0"/>
              </a:rPr>
              <a:t>. 250 from part C and R of 6% from part A yield one combination of Y and r at which S=I.</a:t>
            </a:r>
            <a:endParaRPr lang="en-US" sz="2800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865</Words>
  <Application>Microsoft Office PowerPoint</Application>
  <PresentationFormat>On-screen Show (4:3)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Book Antiqua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RKManhas</dc:creator>
  <cp:lastModifiedBy>hp</cp:lastModifiedBy>
  <cp:revision>17</cp:revision>
  <dcterms:created xsi:type="dcterms:W3CDTF">2006-08-16T00:00:00Z</dcterms:created>
  <dcterms:modified xsi:type="dcterms:W3CDTF">2021-02-27T08:42:13Z</dcterms:modified>
</cp:coreProperties>
</file>